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530" r:id="rId2"/>
    <p:sldId id="646" r:id="rId3"/>
    <p:sldId id="633" r:id="rId4"/>
    <p:sldId id="662" r:id="rId5"/>
    <p:sldId id="656" r:id="rId6"/>
    <p:sldId id="657" r:id="rId7"/>
    <p:sldId id="658" r:id="rId8"/>
    <p:sldId id="659" r:id="rId9"/>
    <p:sldId id="660" r:id="rId10"/>
    <p:sldId id="661" r:id="rId11"/>
    <p:sldId id="650" r:id="rId12"/>
    <p:sldId id="648" r:id="rId13"/>
    <p:sldId id="663" r:id="rId14"/>
    <p:sldId id="664" r:id="rId15"/>
    <p:sldId id="665" r:id="rId16"/>
    <p:sldId id="666" r:id="rId17"/>
    <p:sldId id="669" r:id="rId18"/>
    <p:sldId id="670" r:id="rId19"/>
    <p:sldId id="671" r:id="rId20"/>
    <p:sldId id="675" r:id="rId21"/>
    <p:sldId id="673" r:id="rId22"/>
    <p:sldId id="676" r:id="rId23"/>
    <p:sldId id="677" r:id="rId24"/>
    <p:sldId id="689" r:id="rId25"/>
    <p:sldId id="690" r:id="rId26"/>
    <p:sldId id="691" r:id="rId27"/>
    <p:sldId id="692" r:id="rId28"/>
    <p:sldId id="693" r:id="rId29"/>
    <p:sldId id="678" r:id="rId30"/>
    <p:sldId id="679" r:id="rId31"/>
    <p:sldId id="680" r:id="rId32"/>
    <p:sldId id="684" r:id="rId33"/>
    <p:sldId id="681" r:id="rId34"/>
    <p:sldId id="682" r:id="rId35"/>
    <p:sldId id="683" r:id="rId36"/>
    <p:sldId id="688" r:id="rId37"/>
    <p:sldId id="685" r:id="rId38"/>
    <p:sldId id="686" r:id="rId39"/>
    <p:sldId id="687" r:id="rId40"/>
  </p:sldIdLst>
  <p:sldSz cx="9144000" cy="5332413"/>
  <p:notesSz cx="7315200" cy="9601200"/>
  <p:custDataLst>
    <p:tags r:id="rId43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33"/>
    <a:srgbClr val="CC0099"/>
    <a:srgbClr val="A50021"/>
    <a:srgbClr val="CC3300"/>
    <a:srgbClr val="009999"/>
    <a:srgbClr val="FFFF00"/>
    <a:srgbClr val="008000"/>
    <a:srgbClr val="339966"/>
    <a:srgbClr val="65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>
      <p:cViewPr>
        <p:scale>
          <a:sx n="70" d="100"/>
          <a:sy n="70" d="100"/>
        </p:scale>
        <p:origin x="-1278" y="-504"/>
      </p:cViewPr>
      <p:guideLst>
        <p:guide orient="horz" pos="16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EF99-F346-47ED-8514-170221913659}" type="datetime1">
              <a:rPr lang="pt-BR" smtClean="0"/>
              <a:t>10/12/2019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07/05/2018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33187-A6A2-4EAD-BB1F-3F85066F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498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2BB51E-5A7F-454A-8050-4B2C8D158116}" type="datetime1">
              <a:rPr lang="pt-BR" smtClean="0"/>
              <a:t>10/12/2019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720725"/>
            <a:ext cx="61722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pt-BR"/>
              <a:t>07/05/2018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E50FD4-8678-487F-8B67-8AB3B106C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95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0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751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33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07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06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54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08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06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472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48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51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52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3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79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83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8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7ABB0-C9F7-4E12-8983-6213633F906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3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83568" y="482615"/>
            <a:ext cx="7704856" cy="1847655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722197"/>
            <a:ext cx="5256584" cy="14557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5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0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2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3398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544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1549-86F1-F94A-8B17-371151A8FAEC}" type="datetimeFigureOut">
              <a:rPr lang="pt-BR" smtClean="0"/>
              <a:t>10/12/2019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5135-7850-BC42-A561-A23D27567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theme" Target="../theme/theme1.xml"/><Relationship Id="rId9" Type="http://schemas.openxmlformats.org/officeDocument/2006/relationships/image" Target="../media/image3.png"/><Relationship Id="rId14" Type="http://schemas.microsoft.com/office/2007/relationships/hdphoto" Target="../media/hdphoto5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13544"/>
            <a:ext cx="8229600" cy="8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44230"/>
            <a:ext cx="8229600" cy="35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942357"/>
            <a:ext cx="2133600" cy="283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942357"/>
            <a:ext cx="2895600" cy="283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-23812" y="73918"/>
            <a:ext cx="1042382" cy="1278969"/>
            <a:chOff x="-63991" y="73918"/>
            <a:chExt cx="1042382" cy="1278969"/>
          </a:xfrm>
        </p:grpSpPr>
        <p:grpSp>
          <p:nvGrpSpPr>
            <p:cNvPr id="24" name="Grupo 7"/>
            <p:cNvGrpSpPr/>
            <p:nvPr/>
          </p:nvGrpSpPr>
          <p:grpSpPr>
            <a:xfrm rot="5400000">
              <a:off x="-182284" y="192213"/>
              <a:ext cx="1278969" cy="1042380"/>
              <a:chOff x="196687" y="3762110"/>
              <a:chExt cx="2036705" cy="1659947"/>
            </a:xfrm>
          </p:grpSpPr>
          <p:pic>
            <p:nvPicPr>
              <p:cNvPr id="28" name="Imagem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856" l="348" r="86609">
                            <a14:foregroundMark x1="21391" y1="12764" x2="21391" y2="127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9124" y="3932301"/>
                <a:ext cx="753332" cy="1489756"/>
              </a:xfrm>
              <a:prstGeom prst="rect">
                <a:avLst/>
              </a:prstGeom>
            </p:spPr>
          </p:pic>
          <p:pic>
            <p:nvPicPr>
              <p:cNvPr id="29" name="Imagem 2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064" b="100000" l="0" r="98775">
                            <a14:foregroundMark x1="49265" y1="15607" x2="49265" y2="156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74504" y="3762110"/>
                <a:ext cx="558888" cy="1659947"/>
              </a:xfrm>
              <a:prstGeom prst="rect">
                <a:avLst/>
              </a:prstGeom>
            </p:spPr>
          </p:pic>
          <p:pic>
            <p:nvPicPr>
              <p:cNvPr id="30" name="Imagem 29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869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03647" y="4122671"/>
                <a:ext cx="586267" cy="1279837"/>
              </a:xfrm>
              <a:prstGeom prst="rect">
                <a:avLst/>
              </a:prstGeom>
            </p:spPr>
          </p:pic>
          <p:pic>
            <p:nvPicPr>
              <p:cNvPr id="31" name="Imagem 30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869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02496" y="4392486"/>
                <a:ext cx="586267" cy="1010024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869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899591" y="3901269"/>
                <a:ext cx="687686" cy="1501240"/>
              </a:xfrm>
              <a:prstGeom prst="rect">
                <a:avLst/>
              </a:prstGeom>
            </p:spPr>
          </p:pic>
          <p:pic>
            <p:nvPicPr>
              <p:cNvPr id="33" name="Imagem 32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33" b="100000" l="0" r="98775">
                            <a14:foregroundMark x1="49265" y1="33511" x2="49265" y2="335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6687" y="4608509"/>
                <a:ext cx="558888" cy="773439"/>
              </a:xfrm>
              <a:prstGeom prst="rect">
                <a:avLst/>
              </a:prstGeom>
            </p:spPr>
          </p:pic>
        </p:grp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86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29"/>
            <a:stretch/>
          </p:blipFill>
          <p:spPr>
            <a:xfrm rot="5400000">
              <a:off x="-76909" y="262317"/>
              <a:ext cx="368152" cy="342313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86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97"/>
            <a:stretch/>
          </p:blipFill>
          <p:spPr>
            <a:xfrm rot="5400000">
              <a:off x="34184" y="645310"/>
              <a:ext cx="368152" cy="564502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86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60"/>
            <a:stretch/>
          </p:blipFill>
          <p:spPr>
            <a:xfrm rot="5400000">
              <a:off x="126608" y="597513"/>
              <a:ext cx="431839" cy="788486"/>
            </a:xfrm>
            <a:prstGeom prst="rect">
              <a:avLst/>
            </a:prstGeom>
          </p:spPr>
        </p:pic>
      </p:grpSp>
      <p:pic>
        <p:nvPicPr>
          <p:cNvPr id="18" name="Picture 2" descr="http://intranet.fieb.org.br/corporativo/comunicacao/Marcas%20do%20Sistema/SENAI%20CIMATEC/LOGO%202017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81" y="249398"/>
            <a:ext cx="1919367" cy="5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737373"/>
          </a:solidFill>
          <a:latin typeface="HelveticaNeueLT Pro 67 MdCn" panose="020B0606030502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5pPr>
      <a:lvl6pPr marL="355473"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6pPr>
      <a:lvl7pPr marL="710946"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7pPr>
      <a:lvl8pPr marL="1066419"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8pPr>
      <a:lvl9pPr marL="1421892" algn="l" rtl="0" fontAlgn="base">
        <a:spcBef>
          <a:spcPct val="0"/>
        </a:spcBef>
        <a:spcAft>
          <a:spcPct val="0"/>
        </a:spcAft>
        <a:defRPr sz="3421">
          <a:solidFill>
            <a:schemeClr val="tx1"/>
          </a:solidFill>
          <a:latin typeface="Century Gothic" pitchFamily="34" charset="0"/>
        </a:defRPr>
      </a:lvl9pPr>
    </p:titleStyle>
    <p:bodyStyle>
      <a:lvl1pPr marL="266605" indent="-26660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577644" indent="-22217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8683" indent="-17773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244156" indent="-17773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55" kern="1200">
          <a:solidFill>
            <a:schemeClr val="tx1"/>
          </a:solidFill>
          <a:latin typeface="+mn-lt"/>
          <a:ea typeface="+mn-ea"/>
          <a:cs typeface="+mn-cs"/>
        </a:defRPr>
      </a:lvl4pPr>
      <a:lvl5pPr marL="1599629" indent="-17773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55" kern="1200">
          <a:solidFill>
            <a:schemeClr val="tx1"/>
          </a:solidFill>
          <a:latin typeface="+mn-lt"/>
          <a:ea typeface="+mn-ea"/>
          <a:cs typeface="+mn-cs"/>
        </a:defRPr>
      </a:lvl5pPr>
      <a:lvl6pPr marL="1955102" indent="-177737" algn="l" defTabSz="710946" rtl="0" eaLnBrk="1" latinLnBrk="0" hangingPunct="1">
        <a:spcBef>
          <a:spcPct val="20000"/>
        </a:spcBef>
        <a:buFont typeface="Arial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6pPr>
      <a:lvl7pPr marL="2310575" indent="-177737" algn="l" defTabSz="710946" rtl="0" eaLnBrk="1" latinLnBrk="0" hangingPunct="1">
        <a:spcBef>
          <a:spcPct val="20000"/>
        </a:spcBef>
        <a:buFont typeface="Arial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7pPr>
      <a:lvl8pPr marL="2666048" indent="-177737" algn="l" defTabSz="710946" rtl="0" eaLnBrk="1" latinLnBrk="0" hangingPunct="1">
        <a:spcBef>
          <a:spcPct val="20000"/>
        </a:spcBef>
        <a:buFont typeface="Arial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8pPr>
      <a:lvl9pPr marL="3021521" indent="-177737" algn="l" defTabSz="710946" rtl="0" eaLnBrk="1" latinLnBrk="0" hangingPunct="1">
        <a:spcBef>
          <a:spcPct val="20000"/>
        </a:spcBef>
        <a:buFont typeface="Arial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73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46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19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892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365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838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11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784" algn="l" defTabSz="710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.png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microsoft.com/office/2007/relationships/hdphoto" Target="../media/hdphoto2.wdp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5" Type="http://schemas.openxmlformats.org/officeDocument/2006/relationships/image" Target="../media/image4.png"/><Relationship Id="rId10" Type="http://schemas.microsoft.com/office/2007/relationships/hdphoto" Target="../media/hdphoto1.wdp"/><Relationship Id="rId19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openxmlformats.org/officeDocument/2006/relationships/image" Target="../media/image1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6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 flipV="1">
            <a:off x="7954825" y="3987916"/>
            <a:ext cx="687686" cy="1763688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0" y="1370062"/>
            <a:ext cx="9144000" cy="2160240"/>
            <a:chOff x="0" y="1586086"/>
            <a:chExt cx="9144000" cy="2160240"/>
          </a:xfrm>
        </p:grpSpPr>
        <p:pic>
          <p:nvPicPr>
            <p:cNvPr id="34" name="Picture 2" descr="http://www.cadware-technology.com/ab-home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201" y="1586086"/>
              <a:ext cx="6522799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cadware-technology.com/ab-home2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586086"/>
              <a:ext cx="4067944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www.cadware-technology.com/ab-home2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67944" y="1586086"/>
              <a:ext cx="1438112" cy="142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www.cadware-technology.com/ab-home2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67944" y="1586086"/>
              <a:ext cx="504056" cy="186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tângulo 22"/>
          <p:cNvSpPr/>
          <p:nvPr/>
        </p:nvSpPr>
        <p:spPr>
          <a:xfrm>
            <a:off x="1446638" y="1608661"/>
            <a:ext cx="6472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latin typeface="Arial Black" panose="020B0A04020102020204" pitchFamily="34" charset="0"/>
              </a:rPr>
              <a:t>ANÁLISE E COMBATE À INCRUSTAÇÕES EM SISTEMA DE RESFRIAMENTO DE BIOGÁS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862902" y="4539212"/>
            <a:ext cx="2012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CIMATEC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6512" y="1332406"/>
            <a:ext cx="1659949" cy="2036705"/>
            <a:chOff x="-36512" y="1332406"/>
            <a:chExt cx="1659949" cy="2036705"/>
          </a:xfrm>
        </p:grpSpPr>
        <p:grpSp>
          <p:nvGrpSpPr>
            <p:cNvPr id="15" name="Grupo 14"/>
            <p:cNvGrpSpPr/>
            <p:nvPr/>
          </p:nvGrpSpPr>
          <p:grpSpPr>
            <a:xfrm rot="5400000">
              <a:off x="-224889" y="1520785"/>
              <a:ext cx="2036705" cy="1659947"/>
              <a:chOff x="196687" y="3762110"/>
              <a:chExt cx="2036705" cy="1659947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856" l="348" r="86609">
                            <a14:foregroundMark x1="21391" y1="12764" x2="21391" y2="127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9124" y="3932301"/>
                <a:ext cx="753332" cy="1489756"/>
              </a:xfrm>
              <a:prstGeom prst="rect">
                <a:avLst/>
              </a:prstGeom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064" b="100000" l="0" r="98775">
                            <a14:foregroundMark x1="49265" y1="15607" x2="49265" y2="156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74504" y="3762110"/>
                <a:ext cx="558888" cy="1659947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869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03647" y="4122671"/>
                <a:ext cx="586267" cy="1279837"/>
              </a:xfrm>
              <a:prstGeom prst="rect">
                <a:avLst/>
              </a:prstGeom>
            </p:spPr>
          </p:pic>
          <p:pic>
            <p:nvPicPr>
              <p:cNvPr id="16" name="Imagem 15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869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02496" y="4392486"/>
                <a:ext cx="586267" cy="1010024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869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899591" y="3901269"/>
                <a:ext cx="687686" cy="1501240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433" b="100000" l="0" r="98775">
                            <a14:foregroundMark x1="49265" y1="33511" x2="49265" y2="335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6687" y="4608509"/>
                <a:ext cx="558888" cy="773439"/>
              </a:xfrm>
              <a:prstGeom prst="rect">
                <a:avLst/>
              </a:prstGeom>
            </p:spPr>
          </p:pic>
        </p:grp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86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29"/>
            <a:stretch/>
          </p:blipFill>
          <p:spPr>
            <a:xfrm rot="5400000">
              <a:off x="-57084" y="1632423"/>
              <a:ext cx="586267" cy="545120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86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97"/>
            <a:stretch/>
          </p:blipFill>
          <p:spPr>
            <a:xfrm rot="5400000">
              <a:off x="119827" y="2242324"/>
              <a:ext cx="586267" cy="898946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869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60"/>
            <a:stretch/>
          </p:blipFill>
          <p:spPr>
            <a:xfrm rot="5400000">
              <a:off x="267010" y="2166209"/>
              <a:ext cx="687686" cy="1255632"/>
            </a:xfrm>
            <a:prstGeom prst="rect">
              <a:avLst/>
            </a:prstGeom>
          </p:spPr>
        </p:pic>
      </p:grpSp>
      <p:sp>
        <p:nvSpPr>
          <p:cNvPr id="3" name="Retângulo 2"/>
          <p:cNvSpPr/>
          <p:nvPr/>
        </p:nvSpPr>
        <p:spPr>
          <a:xfrm>
            <a:off x="-11872" y="12700"/>
            <a:ext cx="1004934" cy="1332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62902" y="217933"/>
            <a:ext cx="2216123" cy="66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 descr="http://intranet.fieb.org.br/corporativo/comunicacao/Marcas%20do%20Sistema/SENAI%20CIMATEC/LOGO%20201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2" y="186818"/>
            <a:ext cx="2165838" cy="6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" y="186818"/>
            <a:ext cx="2044025" cy="74047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47607" y="248074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2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5"/>
            <a:ext cx="5199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55576" y="1128911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material incrustado;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Determinação de soluções técnicas para o combate às incrustações;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Estudo comparativo de viabilidade técnica das soluções.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128911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Coleta de material incrustado in loco;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Preparação das amostras;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Realização de ensaios laboratoriais.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CARACTERIZAÇÃO DE MATERIAIS</a:t>
            </a:r>
          </a:p>
        </p:txBody>
      </p:sp>
    </p:spTree>
    <p:extLst>
      <p:ext uri="{BB962C8B-B14F-4D97-AF65-F5344CB8AC3E}">
        <p14:creationId xmlns:p14="http://schemas.microsoft.com/office/powerpoint/2010/main" val="300812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CARACTERIZAÇÃO DE MATERIAIS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90857" y="976923"/>
            <a:ext cx="8388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Parcerias</a:t>
            </a:r>
          </a:p>
          <a:p>
            <a:pPr marL="800100" lvl="1" indent="-342900" algn="just">
              <a:buFont typeface="Calibri Light" panose="020F0302020204030204" pitchFamily="34" charset="0"/>
              <a:buChar char="₋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Laboratório de Construção Civil do Senai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Cimatec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800100" lvl="1" indent="-342900" algn="just">
              <a:buFont typeface="Calibri Light" panose="020F0302020204030204" pitchFamily="34" charset="0"/>
              <a:buChar char="₋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Laboratório de Caracterização de Materiais do IFBA (Instituto Federal da Bahia). </a:t>
            </a:r>
          </a:p>
          <a:p>
            <a:pPr marL="800100" lvl="1" indent="-342900" algn="just">
              <a:buFont typeface="Calibri Light" panose="020F0302020204030204" pitchFamily="34" charset="0"/>
              <a:buChar char="₋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Ensaios Laboratoriais</a:t>
            </a:r>
          </a:p>
          <a:p>
            <a:pPr marL="800100" lvl="1" indent="-342900" algn="just">
              <a:buFont typeface="Calibri Light" panose="020F0302020204030204" pitchFamily="34" charset="0"/>
              <a:buChar char="₋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Microscopia Eletrônica de Varredura (MEV);</a:t>
            </a:r>
          </a:p>
          <a:p>
            <a:pPr marL="800100" lvl="1" indent="-342900" algn="just">
              <a:buFont typeface="Calibri Light" panose="020F0302020204030204" pitchFamily="34" charset="0"/>
              <a:buChar char="₋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Espectroscopia de Energia Dispersiva (EDS);</a:t>
            </a:r>
          </a:p>
          <a:p>
            <a:pPr marL="800100" lvl="1" indent="-342900" algn="just">
              <a:buFont typeface="Calibri Light" panose="020F0302020204030204" pitchFamily="34" charset="0"/>
              <a:buChar char="₋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Difração de Raios-X (DRX)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CARACTERIZAÇÃO DE MATERIAIS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90857" y="976923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Preparação das amostras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7" y="2008266"/>
            <a:ext cx="3024336" cy="2360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29" y="2006683"/>
            <a:ext cx="3024000" cy="236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74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CARACTERIZAÇÃO DE MATERIAIS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90857" y="976923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Preparação das amostras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53" y="1966661"/>
            <a:ext cx="3024000" cy="2525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3" y="1966661"/>
            <a:ext cx="3024000" cy="25260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97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CARACTERIZAÇÃO DE MATERIAIS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90857" y="976923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Ensaios laboratoriais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1" y="2027362"/>
            <a:ext cx="2844456" cy="2515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96" y="2021984"/>
            <a:ext cx="3744416" cy="2515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5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MEV/EDS – AMOSTRA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(BACIA)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79025" y="976923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5" y="1369941"/>
            <a:ext cx="3240360" cy="305810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49578"/>
              </p:ext>
            </p:extLst>
          </p:nvPr>
        </p:nvGraphicFramePr>
        <p:xfrm>
          <a:off x="4211960" y="1386864"/>
          <a:ext cx="4315388" cy="24615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215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868">
                <a:tc>
                  <a:txBody>
                    <a:bodyPr/>
                    <a:lstStyle/>
                    <a:p>
                      <a:pPr marL="0" algn="ctr" defTabSz="710946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Concentração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Magnésio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Silício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Cálcio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Ferro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3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MEV/EDS – AMOSTRA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 (TROCADOR)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79025" y="976923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3" y="1380929"/>
            <a:ext cx="3240000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63222"/>
              </p:ext>
            </p:extLst>
          </p:nvPr>
        </p:nvGraphicFramePr>
        <p:xfrm>
          <a:off x="4139952" y="1385915"/>
          <a:ext cx="4315388" cy="2862408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215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Elemento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Concentração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Magnésio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Silício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Cálcio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Ferro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Alumínio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3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MEV/EDS – AMOSTRA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 (CURVA DE 90º)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79025" y="976923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86030"/>
              </p:ext>
            </p:extLst>
          </p:nvPr>
        </p:nvGraphicFramePr>
        <p:xfrm>
          <a:off x="4139952" y="1385915"/>
          <a:ext cx="4315388" cy="24615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215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Elemento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Concentração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Magnésio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Silício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Cálcio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Ferro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7" y="1385915"/>
            <a:ext cx="3240000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3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MEV/EDS – AMOSTRA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04 (TROCADOR)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79025" y="976923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51936"/>
              </p:ext>
            </p:extLst>
          </p:nvPr>
        </p:nvGraphicFramePr>
        <p:xfrm>
          <a:off x="4139952" y="1385915"/>
          <a:ext cx="4315388" cy="2862408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215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Elemento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Concentração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Magnésio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Silício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Cálcio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Ferro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Sódio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" y="1385915"/>
            <a:ext cx="3240000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70992" y="409736"/>
            <a:ext cx="6408712" cy="4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485" tIns="34743" rIns="69485" bIns="34743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2400">
                <a:solidFill>
                  <a:schemeClr val="tx1">
                    <a:alpha val="55000"/>
                  </a:schemeClr>
                </a:solidFill>
                <a:latin typeface="+mj-lt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b="1" dirty="0">
                <a:latin typeface="Arial" panose="020B0604020202020204" pitchFamily="34" charset="0"/>
              </a:rPr>
              <a:t>Equipe do Projeto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331640" y="1514078"/>
            <a:ext cx="7200800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266605" indent="-26660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7644" indent="-22217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8683" indent="-177737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56" indent="-177737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9629" indent="-177737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5102" indent="-177737" algn="l" defTabSz="710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0575" indent="-177737" algn="l" defTabSz="710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048" indent="-177737" algn="l" defTabSz="710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1521" indent="-177737" algn="l" defTabSz="710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Victor Valença – GP;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João Lucas Souza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Leon Rossini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Otaviano Freitas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Nicholas Ono</a:t>
            </a:r>
          </a:p>
        </p:txBody>
      </p:sp>
    </p:spTree>
    <p:extLst>
      <p:ext uri="{BB962C8B-B14F-4D97-AF65-F5344CB8AC3E}">
        <p14:creationId xmlns:p14="http://schemas.microsoft.com/office/powerpoint/2010/main" val="41982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DRX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AMOSTRA 01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34" y="951911"/>
            <a:ext cx="7102800" cy="381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27" y="1298054"/>
            <a:ext cx="3781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DRX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AMOSTRA 02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00" y="988705"/>
            <a:ext cx="7102800" cy="381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98054"/>
            <a:ext cx="2533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DRX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AMOSTRA 03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1" y="976923"/>
            <a:ext cx="7102800" cy="378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26046"/>
            <a:ext cx="2605658" cy="5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0" y="145926"/>
            <a:ext cx="575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DRX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AMOSTRA 04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13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8" y="1032669"/>
            <a:ext cx="7102460" cy="376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73" y="1298054"/>
            <a:ext cx="40957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4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1402400"/>
            <a:ext cx="3347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/>
              <a:t>.</a:t>
            </a:r>
            <a:endParaRPr lang="pt-BR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7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Google Shape;447;g656f586a2c_0_0"/>
          <p:cNvPicPr preferRelativeResize="0"/>
          <p:nvPr/>
        </p:nvPicPr>
        <p:blipFill rotWithShape="1">
          <a:blip r:embed="rId5">
            <a:alphaModFix/>
          </a:blip>
          <a:srcRect t="12357"/>
          <a:stretch/>
        </p:blipFill>
        <p:spPr>
          <a:xfrm>
            <a:off x="3832103" y="1744705"/>
            <a:ext cx="5312912" cy="2619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EC8AFB-1D49-49CA-B2E0-194E8E00C3C5}"/>
              </a:ext>
            </a:extLst>
          </p:cNvPr>
          <p:cNvSpPr txBox="1"/>
          <p:nvPr/>
        </p:nvSpPr>
        <p:spPr>
          <a:xfrm>
            <a:off x="195192" y="1315383"/>
            <a:ext cx="3635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“Uma água é designada por água muito dura quando apresenta uma concentração em carbonato de cálcio superior a 180 mg/L; dura com concentração entre 120 e 180 mg/L, moderadamente dura entre 60-120 mg/L e macia quando os teores em carbonato de cálcio são inferiores à 60 mg/L.”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96424" y="0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– Dureza da Água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596424" y="0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– Dureza da Água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1402400"/>
            <a:ext cx="3347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/>
              <a:t>.</a:t>
            </a:r>
            <a:endParaRPr lang="pt-BR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7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EC8AFB-1D49-49CA-B2E0-194E8E00C3C5}"/>
              </a:ext>
            </a:extLst>
          </p:cNvPr>
          <p:cNvSpPr txBox="1"/>
          <p:nvPr/>
        </p:nvSpPr>
        <p:spPr>
          <a:xfrm>
            <a:off x="251520" y="1512331"/>
            <a:ext cx="6692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Cátions de Sais (metais alcalino terrosos) - Permantente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Cálcio - Ca2+(aq)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Magnésio - Mg2+(aq)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Ferro II - Fe2+(aq)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Ânions - Temporária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Carbonato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Bicarbonato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Cloreto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Sulfato</a:t>
            </a:r>
          </a:p>
        </p:txBody>
      </p:sp>
      <p:pic>
        <p:nvPicPr>
          <p:cNvPr id="12" name="Google Shape;454;g656f586a2c_0_15"/>
          <p:cNvPicPr preferRelativeResize="0"/>
          <p:nvPr/>
        </p:nvPicPr>
        <p:blipFill rotWithShape="1">
          <a:blip r:embed="rId5">
            <a:alphaModFix/>
          </a:blip>
          <a:srcRect l="-69" t="16205" r="69" b="-2872"/>
          <a:stretch/>
        </p:blipFill>
        <p:spPr>
          <a:xfrm>
            <a:off x="3995936" y="2515337"/>
            <a:ext cx="4802476" cy="234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3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596424" y="0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– Dureza da Água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463;g656f586a2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872" y="1447698"/>
            <a:ext cx="3467281" cy="306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65;g656f586a2c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84" y="2276411"/>
            <a:ext cx="3734955" cy="197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66;g656f586a2c_0_26"/>
          <p:cNvSpPr txBox="1"/>
          <p:nvPr/>
        </p:nvSpPr>
        <p:spPr>
          <a:xfrm>
            <a:off x="1661853" y="4071082"/>
            <a:ext cx="2066416" cy="50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Eletroforese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467;g656f586a2c_0_26"/>
          <p:cNvSpPr txBox="1"/>
          <p:nvPr/>
        </p:nvSpPr>
        <p:spPr>
          <a:xfrm>
            <a:off x="6228185" y="4263018"/>
            <a:ext cx="1949482" cy="49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Abrandador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596424" y="0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– Abrandamento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474;g656f586a2c_0_37"/>
          <p:cNvSpPr txBox="1"/>
          <p:nvPr/>
        </p:nvSpPr>
        <p:spPr>
          <a:xfrm>
            <a:off x="360600" y="1406625"/>
            <a:ext cx="8174167" cy="205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Troca Iônica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₋"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Passagem da água por resina catiônica(-) que trocam os íons de cálcio (Ca) e magnésio (Mg) presentes na água por íons de sódio (Na) – solúvel em água.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R-(SO3Na)2+ Ca2+ &amp; R-(SO3)2Ca + 2Na+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R-(SO3Na)2+ Mg2+ &amp; R-(SO3)2Mg + 2Na+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475;g656f586a2c_0_37"/>
          <p:cNvSpPr txBox="1"/>
          <p:nvPr/>
        </p:nvSpPr>
        <p:spPr>
          <a:xfrm>
            <a:off x="356543" y="3170263"/>
            <a:ext cx="4516156" cy="247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Vantagens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Alta eficiência de remoção de dureza (1ppm de CaCO3);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Resinas podem ser regeneradas (salmora - NaCl).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Não há formação de Iodo.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476;g656f586a2c_0_37"/>
          <p:cNvSpPr txBox="1"/>
          <p:nvPr/>
        </p:nvSpPr>
        <p:spPr>
          <a:xfrm>
            <a:off x="4878177" y="3170262"/>
            <a:ext cx="4086312" cy="247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Desvantagens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Requer pré-tratamento da água para retirar sólidos em suspensão;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pt-BR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Descarte do efluente gerado na regeneração.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3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596424" y="0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– Abrandamento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499;g656f586a2c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1370062"/>
            <a:ext cx="6764834" cy="338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2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596424" y="-204933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1402400"/>
            <a:ext cx="3347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/>
              <a:t>.</a:t>
            </a:r>
            <a:endParaRPr lang="pt-BR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EC8AFB-1D49-49CA-B2E0-194E8E00C3C5}"/>
              </a:ext>
            </a:extLst>
          </p:cNvPr>
          <p:cNvSpPr txBox="1"/>
          <p:nvPr/>
        </p:nvSpPr>
        <p:spPr>
          <a:xfrm>
            <a:off x="251520" y="1384272"/>
            <a:ext cx="5399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Tratamento físico da água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Eletroforese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Formação de campo elétrico no interior da tubulação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484;g656f586a2c_2_6" descr="Resultado de imagem para vulcan acquasolo">
            <a:extLst>
              <a:ext uri="{FF2B5EF4-FFF2-40B4-BE49-F238E27FC236}">
                <a16:creationId xmlns="" xmlns:a16="http://schemas.microsoft.com/office/drawing/2014/main" id="{8CB53AED-7B97-4CC3-9749-09CD9E8BE7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00" y="1586086"/>
            <a:ext cx="2376265" cy="2244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7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08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43608" y="1082030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Cursos: Engenharia de Automação, Engenharia Civil e Engenharia de Produção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Título do Projeto: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e combate à incrustações em sistemas de resfriamento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biogás.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Empresa (cliente):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Termoverde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Salvador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Orientador: Moisés Ferreira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Docente/GTA: João Lucas da Hora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Coordenador: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Luara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Batalha</a:t>
            </a:r>
          </a:p>
        </p:txBody>
      </p:sp>
    </p:spTree>
    <p:extLst>
      <p:ext uri="{BB962C8B-B14F-4D97-AF65-F5344CB8AC3E}">
        <p14:creationId xmlns:p14="http://schemas.microsoft.com/office/powerpoint/2010/main" val="334485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1402400"/>
            <a:ext cx="3347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/>
              <a:t>.</a:t>
            </a:r>
            <a:endParaRPr lang="pt-BR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Google Shape;490;g656f586a2c_2_20">
            <a:extLst>
              <a:ext uri="{FF2B5EF4-FFF2-40B4-BE49-F238E27FC236}">
                <a16:creationId xmlns="" xmlns:a16="http://schemas.microsoft.com/office/drawing/2014/main" id="{8DCFC057-E29F-4E0B-8FAF-9211824A8C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108" y="941681"/>
            <a:ext cx="596835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2;g656f586a2c_2_20">
            <a:extLst>
              <a:ext uri="{FF2B5EF4-FFF2-40B4-BE49-F238E27FC236}">
                <a16:creationId xmlns="" xmlns:a16="http://schemas.microsoft.com/office/drawing/2014/main" id="{8E8D7F4E-7DE1-4B75-B186-065AD00631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159" y="3437570"/>
            <a:ext cx="644629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CAB56188-78E7-4B41-B094-ADB292CCB835}"/>
              </a:ext>
            </a:extLst>
          </p:cNvPr>
          <p:cNvSpPr/>
          <p:nvPr/>
        </p:nvSpPr>
        <p:spPr>
          <a:xfrm>
            <a:off x="4269972" y="2522190"/>
            <a:ext cx="386333" cy="84404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ítulo 1"/>
          <p:cNvSpPr txBox="1">
            <a:spLocks/>
          </p:cNvSpPr>
          <p:nvPr/>
        </p:nvSpPr>
        <p:spPr>
          <a:xfrm>
            <a:off x="1596424" y="0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– Eletroforese</a:t>
            </a:r>
            <a:endParaRPr lang="pt-BR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Viabilidade Técnico-Financeiro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8"/>
            <a:ext cx="7081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Analise </a:t>
            </a:r>
            <a:r>
              <a:rPr lang="pt-B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pautada em dois </a:t>
            </a:r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Vieses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Custos de aquisição e instalação de um sistema eletrônico </a:t>
            </a:r>
            <a:r>
              <a:rPr lang="pt-BR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anti-incrustação</a:t>
            </a:r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 uma tubulação específica de um trocador de calor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charset="0"/>
                <a:ea typeface="Times New Roman" charset="0"/>
              </a:rPr>
              <a:t>Evitar gastos desnecessários caso o projeto não possa ser desenvolvido com as atuais restrições da empresa em </a:t>
            </a:r>
            <a:r>
              <a:rPr lang="pt-BR" dirty="0" smtClean="0">
                <a:latin typeface="Arial" charset="0"/>
                <a:ea typeface="Times New Roman" charset="0"/>
              </a:rPr>
              <a:t>questão.</a:t>
            </a:r>
          </a:p>
          <a:p>
            <a:endParaRPr lang="pt-BR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Cálculos </a:t>
            </a:r>
            <a:r>
              <a:rPr lang="pt-B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realizados: ROI (</a:t>
            </a:r>
            <a:r>
              <a:rPr lang="pt-B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Return</a:t>
            </a:r>
            <a:r>
              <a:rPr lang="pt-B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investment</a:t>
            </a:r>
            <a:r>
              <a:rPr lang="pt-B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; </a:t>
            </a:r>
            <a:r>
              <a:rPr lang="pt-B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Payback</a:t>
            </a:r>
            <a:r>
              <a:rPr lang="pt-B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VPL (Valor Líquido </a:t>
            </a:r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Presente.</a:t>
            </a:r>
          </a:p>
          <a:p>
            <a:r>
              <a:rPr lang="pt-BR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62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Viabilidade Técnico-Financeiro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8"/>
            <a:ext cx="7081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Soluções: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98922"/>
              </p:ext>
            </p:extLst>
          </p:nvPr>
        </p:nvGraphicFramePr>
        <p:xfrm>
          <a:off x="97429" y="1543280"/>
          <a:ext cx="4320480" cy="1992509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423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6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3045">
                <a:tc>
                  <a:txBody>
                    <a:bodyPr/>
                    <a:lstStyle/>
                    <a:p>
                      <a:pPr marR="270510" algn="ctr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 dirty="0">
                          <a:effectLst/>
                        </a:rPr>
                        <a:t>Equipamento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 dirty="0">
                          <a:effectLst/>
                        </a:rPr>
                        <a:t>Vulcan S250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5416">
                <a:tc>
                  <a:txBody>
                    <a:bodyPr/>
                    <a:lstStyle/>
                    <a:p>
                      <a:pPr marR="270510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 dirty="0">
                          <a:effectLst/>
                        </a:rPr>
                        <a:t>Descrição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>
                          <a:effectLst/>
                        </a:rPr>
                        <a:t>Vazão nominal de 250 m³/h e capacidade para trabalhar com tubos de até 10" (250 mm) de diâmetro, temperatura da água até 90°C e teor de ferro máximo de 1,0 mg/l.</a:t>
                      </a:r>
                      <a:endParaRPr lang="pt-BR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045">
                <a:tc>
                  <a:txBody>
                    <a:bodyPr/>
                    <a:lstStyle/>
                    <a:p>
                      <a:pPr marR="270510" algn="ctr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 dirty="0" smtClean="0">
                          <a:effectLst/>
                        </a:rPr>
                        <a:t>Custo de unitário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 dirty="0" smtClean="0">
                          <a:effectLst/>
                        </a:rPr>
                        <a:t>R$ 58.840,00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14100"/>
              </p:ext>
            </p:extLst>
          </p:nvPr>
        </p:nvGraphicFramePr>
        <p:xfrm>
          <a:off x="4499992" y="1514079"/>
          <a:ext cx="4536504" cy="380581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386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0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6624">
                <a:tc>
                  <a:txBody>
                    <a:bodyPr/>
                    <a:lstStyle/>
                    <a:p>
                      <a:pPr marR="270510" algn="just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</a:rPr>
                        <a:t>Equipamento</a:t>
                      </a:r>
                      <a:endParaRPr lang="pt-BR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 marR="270510" algn="just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>
                          <a:effectLst/>
                        </a:rPr>
                        <a:t>Abrandador automatico GS 50.000</a:t>
                      </a:r>
                      <a:endParaRPr lang="pt-BR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4363">
                <a:tc>
                  <a:txBody>
                    <a:bodyPr/>
                    <a:lstStyle/>
                    <a:p>
                      <a:pPr marR="270510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>
                          <a:effectLst/>
                        </a:rPr>
                        <a:t>Descrição</a:t>
                      </a:r>
                      <a:endParaRPr lang="pt-BR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 marL="272415" marR="27051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</a:rPr>
                        <a:t>Filtro que tem por finalidade a redução do teor de dureza presente na água.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Apresenta regeneração automática, que pode ser programada para acontecer em qualquer dia/horário, em válvula de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controle digital com indicação de vazão horaria. Tanque em polietileno com fibra de vidro medindo 125 x 270 cm, possui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internamente 1,250 litros de resina catiônica. Acompanha Tanque de Regeneração </a:t>
                      </a:r>
                      <a:r>
                        <a:rPr lang="pt-BR" sz="1000" dirty="0" err="1">
                          <a:effectLst/>
                        </a:rPr>
                        <a:t>rotomoldado</a:t>
                      </a:r>
                      <a:r>
                        <a:rPr lang="pt-BR" sz="1000" dirty="0">
                          <a:effectLst/>
                        </a:rPr>
                        <a:t> de 900 litros para cada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 err="1">
                          <a:effectLst/>
                        </a:rPr>
                        <a:t>abrandador</a:t>
                      </a:r>
                      <a:r>
                        <a:rPr lang="pt-BR" sz="1000" dirty="0">
                          <a:effectLst/>
                        </a:rPr>
                        <a:t> ou 01 de 5.000 litros para o sistema todo. Expansão livre de 35% da altura do tanque na regeneração.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Campanha estimada em 1000 m3 na vazão de 53 m3/h. Consumo de sal de 150 </a:t>
                      </a:r>
                      <a:r>
                        <a:rPr lang="pt-BR" sz="1000" dirty="0" err="1">
                          <a:effectLst/>
                        </a:rPr>
                        <a:t>kgs</a:t>
                      </a:r>
                      <a:r>
                        <a:rPr lang="pt-BR" sz="1000" dirty="0">
                          <a:effectLst/>
                        </a:rPr>
                        <a:t> por regeneração.</a:t>
                      </a:r>
                      <a:endParaRPr lang="pt-BR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766">
                <a:tc>
                  <a:txBody>
                    <a:bodyPr/>
                    <a:lstStyle/>
                    <a:p>
                      <a:pPr marR="270510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>
                          <a:effectLst/>
                        </a:rPr>
                        <a:t>Custo Unitário</a:t>
                      </a:r>
                      <a:endParaRPr lang="pt-BR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 marR="270510" algn="ctr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>
                          <a:effectLst/>
                        </a:rPr>
                        <a:t>R$   76.000,00</a:t>
                      </a:r>
                      <a:endParaRPr lang="pt-BR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9718">
                <a:tc>
                  <a:txBody>
                    <a:bodyPr/>
                    <a:lstStyle/>
                    <a:p>
                      <a:pPr marR="270510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>
                          <a:effectLst/>
                        </a:rPr>
                        <a:t>Custo Total</a:t>
                      </a:r>
                      <a:endParaRPr lang="pt-BR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 marR="270510" algn="ctr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 dirty="0">
                          <a:effectLst/>
                        </a:rPr>
                        <a:t>R$ 304.000,00</a:t>
                      </a:r>
                      <a:endParaRPr lang="pt-BR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49" marR="55049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04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Viabilidade Técnico-Financeiro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charset="0"/>
                <a:ea typeface="Times New Roman" charset="0"/>
              </a:rPr>
              <a:t>Segundo as defini</a:t>
            </a:r>
            <a:r>
              <a:rPr lang="en-US" dirty="0" err="1">
                <a:latin typeface="Arial" charset="0"/>
                <a:ea typeface="Times New Roman" charset="0"/>
              </a:rPr>
              <a:t>ções</a:t>
            </a:r>
            <a:r>
              <a:rPr lang="en-US" dirty="0">
                <a:latin typeface="Arial" charset="0"/>
                <a:ea typeface="Times New Roman" charset="0"/>
              </a:rPr>
              <a:t> </a:t>
            </a:r>
            <a:r>
              <a:rPr lang="pt-BR" dirty="0">
                <a:latin typeface="Arial" charset="0"/>
                <a:ea typeface="Times New Roman" charset="0"/>
              </a:rPr>
              <a:t>de </a:t>
            </a:r>
            <a:r>
              <a:rPr lang="pt-BR" dirty="0" err="1">
                <a:latin typeface="Arial" charset="0"/>
                <a:ea typeface="Times New Roman" charset="0"/>
              </a:rPr>
              <a:t>Woiler</a:t>
            </a:r>
            <a:r>
              <a:rPr lang="pt-BR" dirty="0">
                <a:latin typeface="Arial" charset="0"/>
                <a:ea typeface="Times New Roman" charset="0"/>
              </a:rPr>
              <a:t> e Mathias (1996), o tempo de Recuperação dos Investimentos (método </a:t>
            </a:r>
            <a:r>
              <a:rPr lang="pt-BR" dirty="0" err="1">
                <a:latin typeface="Arial" charset="0"/>
                <a:ea typeface="Times New Roman" charset="0"/>
              </a:rPr>
              <a:t>payback</a:t>
            </a:r>
            <a:r>
              <a:rPr lang="pt-BR" dirty="0">
                <a:latin typeface="Arial" charset="0"/>
                <a:ea typeface="Times New Roman" charset="0"/>
              </a:rPr>
              <a:t>) é definido </a:t>
            </a:r>
            <a:r>
              <a:rPr lang="pt-BR" b="1" dirty="0">
                <a:latin typeface="Arial" charset="0"/>
                <a:ea typeface="Times New Roman" charset="0"/>
              </a:rPr>
              <a:t>como o prazo necessário para que os Investimentos sejam recuperados</a:t>
            </a:r>
            <a:r>
              <a:rPr lang="pt-BR" sz="2400" b="1" dirty="0" smtClean="0">
                <a:latin typeface="Arial" charset="0"/>
                <a:ea typeface="Times New Roman" charset="0"/>
              </a:rPr>
              <a:t>.</a:t>
            </a:r>
          </a:p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m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9" y="2564483"/>
            <a:ext cx="2649141" cy="67778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16939" y="2564482"/>
            <a:ext cx="281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APLICANDO AO ESTADO PRESENTE DA EMPRESA</a:t>
            </a:r>
            <a:endParaRPr lang="pt-BR" sz="900" b="1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830222" y="2791292"/>
            <a:ext cx="2392590" cy="5267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528" y="2543364"/>
            <a:ext cx="2554920" cy="49585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719453" y="2222177"/>
            <a:ext cx="1170513" cy="1020093"/>
            <a:chOff x="10362943" y="3327265"/>
            <a:chExt cx="2001348" cy="1270776"/>
          </a:xfrm>
        </p:grpSpPr>
        <p:sp>
          <p:nvSpPr>
            <p:cNvPr id="17" name="CaixaDeTexto 16"/>
            <p:cNvSpPr txBox="1"/>
            <p:nvPr/>
          </p:nvSpPr>
          <p:spPr>
            <a:xfrm>
              <a:off x="10664751" y="3327265"/>
              <a:ext cx="1228436" cy="287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b="1" dirty="0" smtClean="0"/>
                <a:t>=0,8 ANO</a:t>
              </a:r>
              <a:endParaRPr lang="pt-BR" sz="9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1048669" y="3873709"/>
              <a:ext cx="565159" cy="287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b="1" dirty="0" smtClean="0"/>
                <a:t>ou</a:t>
              </a:r>
              <a:endParaRPr lang="pt-BR" sz="9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0362943" y="4310483"/>
              <a:ext cx="2001348" cy="287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b="1" dirty="0" smtClean="0"/>
                <a:t>10 meses e 3 dias</a:t>
              </a:r>
              <a:endParaRPr lang="pt-BR" sz="900" b="1" dirty="0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7714035" y="2222177"/>
            <a:ext cx="1034429" cy="212423"/>
          </a:xfrm>
          <a:prstGeom prst="rect">
            <a:avLst/>
          </a:prstGeom>
          <a:solidFill>
            <a:schemeClr val="accent6">
              <a:alpha val="30000"/>
            </a:schemeClr>
          </a:solidFill>
          <a:ln cmpd="sng">
            <a:solidFill>
              <a:schemeClr val="tx1">
                <a:alpha val="1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714035" y="3025329"/>
            <a:ext cx="1082334" cy="230832"/>
          </a:xfrm>
          <a:prstGeom prst="rect">
            <a:avLst/>
          </a:prstGeom>
          <a:solidFill>
            <a:schemeClr val="accent6">
              <a:alpha val="30000"/>
            </a:schemeClr>
          </a:solidFill>
          <a:ln cmpd="sng">
            <a:solidFill>
              <a:schemeClr val="tx1">
                <a:alpha val="1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24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Viabilidade Técnico-Financeiro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charset="0"/>
                <a:ea typeface="Times New Roman" charset="0"/>
              </a:rPr>
              <a:t>Segundo as defini</a:t>
            </a:r>
            <a:r>
              <a:rPr lang="en-US" dirty="0" err="1">
                <a:latin typeface="Arial" charset="0"/>
                <a:ea typeface="Times New Roman" charset="0"/>
              </a:rPr>
              <a:t>ções</a:t>
            </a:r>
            <a:r>
              <a:rPr lang="en-US" dirty="0">
                <a:latin typeface="Arial" charset="0"/>
                <a:ea typeface="Times New Roman" charset="0"/>
              </a:rPr>
              <a:t> </a:t>
            </a:r>
            <a:r>
              <a:rPr lang="pt-BR" dirty="0">
                <a:latin typeface="Arial" charset="0"/>
                <a:ea typeface="Times New Roman" charset="0"/>
              </a:rPr>
              <a:t>de </a:t>
            </a:r>
            <a:r>
              <a:rPr lang="pt-BR" dirty="0" err="1">
                <a:latin typeface="Arial" charset="0"/>
                <a:ea typeface="Times New Roman" charset="0"/>
              </a:rPr>
              <a:t>Woiler</a:t>
            </a:r>
            <a:r>
              <a:rPr lang="pt-BR" dirty="0">
                <a:latin typeface="Arial" charset="0"/>
                <a:ea typeface="Times New Roman" charset="0"/>
              </a:rPr>
              <a:t> e Mathias (1996), o tempo de Recuperação dos Investimentos (método </a:t>
            </a:r>
            <a:r>
              <a:rPr lang="pt-BR" dirty="0" err="1">
                <a:latin typeface="Arial" charset="0"/>
                <a:ea typeface="Times New Roman" charset="0"/>
              </a:rPr>
              <a:t>payback</a:t>
            </a:r>
            <a:r>
              <a:rPr lang="pt-BR" dirty="0">
                <a:latin typeface="Arial" charset="0"/>
                <a:ea typeface="Times New Roman" charset="0"/>
              </a:rPr>
              <a:t>) é definido </a:t>
            </a:r>
            <a:r>
              <a:rPr lang="pt-BR" b="1" dirty="0">
                <a:latin typeface="Arial" charset="0"/>
                <a:ea typeface="Times New Roman" charset="0"/>
              </a:rPr>
              <a:t>como o prazo necessário para que os Investimentos sejam recuperados</a:t>
            </a:r>
            <a:r>
              <a:rPr lang="pt-BR" sz="2400" b="1" dirty="0" smtClean="0">
                <a:latin typeface="Arial" charset="0"/>
                <a:ea typeface="Times New Roman" charset="0"/>
              </a:rPr>
              <a:t>.</a:t>
            </a:r>
          </a:p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ixaDeTexto 11"/>
          <p:cNvSpPr txBox="1"/>
          <p:nvPr/>
        </p:nvSpPr>
        <p:spPr>
          <a:xfrm>
            <a:off x="2616939" y="2564482"/>
            <a:ext cx="281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APLICANDO AO ESTADO PRESENTE DA EMPRESA</a:t>
            </a:r>
            <a:endParaRPr lang="pt-BR" sz="900" b="1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830222" y="2791292"/>
            <a:ext cx="2392590" cy="5267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719289" y="2560060"/>
            <a:ext cx="110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= 1,2x retorno do investimento</a:t>
            </a:r>
            <a:endParaRPr lang="pt-BR" sz="900" b="1" dirty="0"/>
          </a:p>
        </p:txBody>
      </p:sp>
      <p:sp>
        <p:nvSpPr>
          <p:cNvPr id="20" name="Retângulo 19"/>
          <p:cNvSpPr/>
          <p:nvPr/>
        </p:nvSpPr>
        <p:spPr>
          <a:xfrm>
            <a:off x="7711221" y="2565889"/>
            <a:ext cx="1078907" cy="363547"/>
          </a:xfrm>
          <a:prstGeom prst="rect">
            <a:avLst/>
          </a:prstGeom>
          <a:solidFill>
            <a:schemeClr val="accent6">
              <a:alpha val="30000"/>
            </a:schemeClr>
          </a:solidFill>
          <a:ln cmpd="sng">
            <a:solidFill>
              <a:schemeClr val="tx1">
                <a:alpha val="1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/>
          <p:nvPr/>
        </p:nvPicPr>
        <p:blipFill rotWithShape="1">
          <a:blip r:embed="rId6"/>
          <a:srcRect l="16934" t="48091" r="63311" b="41330"/>
          <a:stretch/>
        </p:blipFill>
        <p:spPr bwMode="auto">
          <a:xfrm>
            <a:off x="291879" y="2400534"/>
            <a:ext cx="2367553" cy="957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841" y="2494999"/>
            <a:ext cx="2625189" cy="5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Viabilidade Técnico-Financeiro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91" y="938014"/>
            <a:ext cx="8559389" cy="36724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233" y="1495672"/>
            <a:ext cx="6791533" cy="234106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43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1331640" y="1082030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partir dos resultados encontrados nos ensaios de caracterização e análise dos parâmetros de qualidade da água, constatou-se que a água utilizada no sistema de resfriamento possui concentrações elevadas de compostos contendo carbonato de cálcio (CaCO3) e óxido de silício (SiO2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Diante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cenário exposto materiais encrustados (sais), sistemas de soluções e indicadores de investimentos,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fica identificado que a aquisição do sistema Vulcan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uma  opção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resolução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encontrada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7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614835" y="2522190"/>
            <a:ext cx="5347097" cy="53407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OBRIGADO!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ixaDeTexto 5"/>
          <p:cNvSpPr txBox="1"/>
          <p:nvPr/>
        </p:nvSpPr>
        <p:spPr>
          <a:xfrm>
            <a:off x="1403648" y="1154039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eu vi mais longe, foi por estar sobre ombros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gigantes” </a:t>
            </a:r>
          </a:p>
          <a:p>
            <a:r>
              <a:rPr lang="pt-BR" i="1" dirty="0"/>
              <a:t>	</a:t>
            </a:r>
            <a:r>
              <a:rPr lang="pt-BR" i="1" dirty="0" smtClean="0"/>
              <a:t>			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Isaac Newton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75656" y="-86358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</a:t>
            </a:r>
            <a:endParaRPr lang="pt-BR" alt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1129387" y="938014"/>
            <a:ext cx="69575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BLEICHER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L; SASAKI, J.M.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Introdução à Difração de Raios-X em Cristais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Ceará. Universidade Federal do Ceará, 2000. Disponível em http://www.raiosx.ufc.br/site/wp-content/uploads/downloads/2013/01/apostila.pdf.  Acesso em: Junho de 2019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CAVAZZANA, G.H.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Análise da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Corrosividade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e Incrustação das Águas Subterrâneas na Região Urbana de Campo Grande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– MS. Mato Grosso do Sul. Universidade Federal de Mato Grosso do Sul, 2011. Disponível em: https://repositorio.ufms.br:8443/jspui/bitstream/123456789/2195/1/Guilherme%20Henrique%20Cavazzana.pdf. Acesso em: Agosto de 2019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Carla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Elieze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LEIDENS, Mauro Alberto NUSKE; Douglas FAORO;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Jocias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Maier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ZANATTA.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ESTUDO DE VIABILIDADE ECONÔMICA E FINANCEIRA ENTREAQUISIÇÃO DE MÁQUINA OU TERCEIRIZAÇÃO: estudo de caso em uma indústria de confecções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2016. Trabalho de conclusão de curso. Universidade Federal de Santa Maria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GITMAN, L. J.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Princípios de Administração Financeira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10ª edição, São Paulo: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Harbra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2007.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WASSERTECHNIK,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Christiani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Vulcan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Descaler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Disponível em https://www.cwt-international.com/cwt/pt/vulcan-descaler/como-funciona.html.  Acesso em: Junho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403648" y="295933"/>
            <a:ext cx="5347097" cy="7500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equipe do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agradece: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9377" y="1154039"/>
            <a:ext cx="751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Arial" charset="0"/>
            </a:endParaRPr>
          </a:p>
          <a:p>
            <a:endParaRPr lang="pt-BR" sz="2400" b="1" dirty="0" smtClean="0">
              <a:latin typeface="Arial" charset="0"/>
            </a:endParaRPr>
          </a:p>
          <a:p>
            <a:r>
              <a:rPr lang="pt-BR" sz="2400" b="1" dirty="0" smtClean="0"/>
              <a:t> </a:t>
            </a:r>
            <a:endParaRPr lang="pt-BR" sz="2400" b="1" dirty="0"/>
          </a:p>
          <a:p>
            <a:endParaRPr lang="pt-BR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0689" y="4793258"/>
            <a:ext cx="2062988" cy="291704"/>
            <a:chOff x="90689" y="4793258"/>
            <a:chExt cx="2062988" cy="291704"/>
          </a:xfrm>
        </p:grpSpPr>
        <p:pic>
          <p:nvPicPr>
            <p:cNvPr id="9" name="Picture 5" descr="http://www.brazil.fraunhofer.com/content/dam/brazil/en/images/logo-fraunhof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37" y="4858146"/>
              <a:ext cx="101084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9" y="4793258"/>
              <a:ext cx="928688" cy="2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1129387" y="938014"/>
            <a:ext cx="695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29387" y="938014"/>
            <a:ext cx="69575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Primeiramente à Deus por nos suportar nas horas difíceis.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Aos nossos familiares e amigos que acreditaram e nos deram palavras de incentivo para continuarmos prosseguindo.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Orientador: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Moisés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Ferreira, que caminhou lado a lado conosco, com sua experiência e observações importantíssimas, fazendo este trabalho possível.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Ao SENAI CIMATEC, por nos capacitar e nos dar a oportunidade de melhorarmos como pessoas e, agora, profissionais.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termoverde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por disponibilizar tempo, paciência e oportunidade de realizarmos este trabalho em suas dependências.</a:t>
            </a: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5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6"/>
            <a:ext cx="5199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TERMOVERDE SALVADOR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755576" y="1185084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Localização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Aterro Metropolitano Centro (AMC), Km 6,5 BA-526;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Setor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Energia.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m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00" y="1802110"/>
            <a:ext cx="3600400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739" y="990828"/>
            <a:ext cx="2419923" cy="7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6"/>
            <a:ext cx="5199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ETAPAS DO PROCESSO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755576" y="1128911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Captação do biogás presente no maciço;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Retirada do material particulado;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Resfriamento;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Queima.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77" y="721991"/>
            <a:ext cx="6076455" cy="41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6"/>
            <a:ext cx="5199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REPRESENTAÇÃO DO SISTEMA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13" y="1514078"/>
            <a:ext cx="21633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3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6"/>
            <a:ext cx="5199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REPRESENTAÇÃO DO SISTEMA DE RESFRIAMENTO - CHILLER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5" y="1550868"/>
            <a:ext cx="6144973" cy="28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32" y="1550868"/>
            <a:ext cx="2016592" cy="11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6"/>
            <a:ext cx="5199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REPRESENTAÇÃO DO SISTEMA DE RESFRIAMENTO -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TROCADOR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3" y="1946126"/>
            <a:ext cx="7021984" cy="231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86086"/>
            <a:ext cx="2128262" cy="117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16301" y="145926"/>
            <a:ext cx="5199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CONTEXTUALIZAÇÃO DO PROBLEMA - INCRUSTAÇÕES</a:t>
            </a:r>
          </a:p>
        </p:txBody>
      </p:sp>
      <p:pic>
        <p:nvPicPr>
          <p:cNvPr id="13" name="Picture 5" descr="http://www.brazil.fraunhofer.com/content/dam/brazil/en/images/logo-fraunhof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7" y="4858146"/>
            <a:ext cx="101084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" y="4793258"/>
            <a:ext cx="928688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6086"/>
            <a:ext cx="2696604" cy="2742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65" y="1585247"/>
            <a:ext cx="2696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4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cff4ab3-0a1b-4f2f-b00e-5bec78b07bab"/>
</p:tagLst>
</file>

<file path=ppt/theme/theme1.xml><?xml version="1.0" encoding="utf-8"?>
<a:theme xmlns:a="http://schemas.openxmlformats.org/drawingml/2006/main" name="1_Tema do Office">
  <a:themeElements>
    <a:clrScheme name="Personalizada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17790</TotalTime>
  <Words>1285</Words>
  <Application>Microsoft Office PowerPoint</Application>
  <PresentationFormat>Personalizar</PresentationFormat>
  <Paragraphs>332</Paragraphs>
  <Slides>39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Alice Marie Charlotte Joannon</dc:creator>
  <cp:lastModifiedBy>Victor</cp:lastModifiedBy>
  <cp:revision>716</cp:revision>
  <dcterms:created xsi:type="dcterms:W3CDTF">2014-01-21T14:06:55Z</dcterms:created>
  <dcterms:modified xsi:type="dcterms:W3CDTF">2019-12-11T04:18:36Z</dcterms:modified>
</cp:coreProperties>
</file>